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8" r:id="rId6"/>
    <p:sldId id="266" r:id="rId7"/>
    <p:sldId id="265" r:id="rId8"/>
    <p:sldId id="264" r:id="rId9"/>
    <p:sldId id="263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2F3D-508E-4F14-B853-D56FD5A4ED8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D95F4-6CCC-4323-8EB9-3EDF0934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6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5CE0-8BD4-4487-84F6-11B3323F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C53E8-8909-42E7-8C50-D1DA2694B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52CE8-5CD4-44B4-8501-3F99C475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85B8-7BCE-45EE-BB39-EC6C2FED6B22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C88A-F016-405E-AA82-310985D6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097CF-686E-4857-8B9B-C040182B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E98C-D82A-4DFA-AA93-94CED83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C3909-9748-4E22-A9AC-DAD2DF13E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B0903-0474-4D5E-B74E-D192D351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A1-B75E-4402-B124-87DCAB6FD0A7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792B-54B0-44C9-B820-EFB50187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A760C-2A9D-4D07-9D27-CC2FA59A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9036B8A-9EAD-4AAD-83AA-DC9A263E3A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9066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A5806-68B8-4CD7-8FA6-4463BE258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7DC48-EC35-4DB2-B147-01E9DC4B1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A659-CB80-41C8-88D1-7319884E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DF40-954F-4961-A2D0-233BA0787216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CEF6-40B1-4F09-8C35-F50B8F16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464F3-F4BF-48C6-974A-B59B00A4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BDEE-84DA-4AF3-A6BC-6E9E5A9F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87E8-6EBA-4238-989E-4685C2B3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69" y="963038"/>
            <a:ext cx="11035861" cy="5475861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  <a:lvl3pPr>
              <a:defRPr sz="2400" baseline="0"/>
            </a:lvl3pPr>
            <a:lvl4pPr>
              <a:defRPr sz="2000"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1D27-77CF-4A0E-9C59-AF5C8736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EA1B-3AD2-4519-AAF8-3B56DC3C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CD64-5E74-462B-822E-D2E26EFF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824CBB-1CA2-4374-BF0D-136995A15571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2A427E-E722-43F6-8893-29256C9DFE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2662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A0D8-5AA6-42B7-A87B-D5CAF083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0D4E-9095-46F9-A5C9-17907004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C09B-FEE3-4CAD-A283-70A56FE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A3FD-34F5-4449-92EA-48A3C22DA19A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3C8C-E06B-4074-B012-D8AE0829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E7FB-11F0-49E0-8FB5-978D648A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E9E6-8BB1-402B-8258-6C329C1A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9E4F-465A-4F22-8E4A-26ABB4F1E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5867400" cy="43515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F5906-6EF7-4837-9C1F-181942909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928" y="962229"/>
            <a:ext cx="5857672" cy="4349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5DB0C-D9D8-49A7-82E7-48B66050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650FE-5E30-4FCE-920C-79E15E21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D6731-FB6F-4BEB-93A2-CDDBFFCF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B09EBF-7BC1-4674-AC80-CBA7BD9ADF4D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32B0486-9540-4B30-8243-96CA7823D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69DA35-A26D-40B0-92BD-F9812A659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400" y="5476875"/>
            <a:ext cx="11887200" cy="962025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28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A6DB-E59D-4FA7-A9C6-69EED83D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30" y="2412464"/>
            <a:ext cx="5835446" cy="427614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8873F-3DCE-427C-ADF8-0C4C9C99E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355" y="2842848"/>
            <a:ext cx="583544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36096-BC6B-4CDF-B353-3534C9FCE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7881" y="2412464"/>
            <a:ext cx="5901445" cy="413628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A425E-2EF6-4C95-A1BE-AC96E277F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42848"/>
            <a:ext cx="587226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F2A11-A0D1-42B4-9909-09C7985F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AAA-F690-4FE1-96F4-F70ADED2455D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00DFC-16CA-43A9-939D-7ACD4BBF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C1FFE-0AE1-4433-A916-ADCD13F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2CA5BD-39A3-4D6A-AF8D-AD5273CAEC67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B46947F-B82B-409E-AB7F-2AE1382DDC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4354" y="952500"/>
            <a:ext cx="11860111" cy="1333500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645BA2-6017-4F52-A579-CFE985726AEA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CB20CA8-6653-4DAA-9882-BB51E1356B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525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B8DB-458C-4E9E-97E3-C1B718D4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D1C0-D895-4A14-9AB9-220F442B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BE2A-144A-4F9C-817E-AE7C5F35AED2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B4CD8-1737-428F-8DB2-157F3936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858B1-B370-4BC1-971F-D9908A36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6458-D1FC-496C-9543-500B1C2F48FB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D02D8F3B-C6C8-4421-9BB2-F38382CD31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008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DC1F9-A227-4A2B-BD98-E7D9F06E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D76D-31A1-4A87-99C3-4F84CB058F48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68CE5-DAFE-4B9E-9E7C-8EFB503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C7CA-9B3A-4125-9521-259316F5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309E9D-9638-4AE0-8D83-C741D7D59E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7064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A958F-BC66-4C32-903F-DFFFEE6D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246" y="987425"/>
            <a:ext cx="8119353" cy="5429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220B7-77BB-4F14-B27D-FF984E0F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129" y="995363"/>
            <a:ext cx="3651113" cy="54292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68A40-D876-4DB0-9DDD-6C679756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7721B-A413-4EA5-BF5D-2FAED564D7DF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4BDAD-7D33-4EC5-9E2A-8BBA6441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9FE48-9E9D-4129-895E-41B91EED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4F5C0225-93FD-43B5-8787-F6DC6B8F86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F372B-8339-408C-AA0A-F87A0B3C9E65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93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41A-C9DC-4A34-BDB5-F600AF6A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544F5-BAB6-4EC1-A930-4CCBE56BE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95878-6AF8-49A2-A095-DE851DBA0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F8AF-1DD8-4EE6-9A9F-77786444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EF9-6D71-4F76-881C-50F4C576F782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C473E-CBCF-4483-8B75-B5293608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EFAA-BB06-4CC5-84F7-5BD29FEC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FC61FFE-C0DF-4EF0-9DE1-1DBBBFC87BC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278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CAEF5-333F-460E-94B3-4B87E2A1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88FD7-37D8-4ECA-8170-13328ED78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28" y="963038"/>
            <a:ext cx="11877472" cy="547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972A-8131-429E-89F0-5B758BEE3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7583" y="6441379"/>
            <a:ext cx="1439696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1E051-6E5C-46ED-91FF-150E530D9BD1}" type="datetime3">
              <a:rPr lang="en-US" smtClean="0"/>
              <a:t>30 November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F2B9-67B3-4B35-B1A0-D23390CE4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2129" y="6441379"/>
            <a:ext cx="9818450" cy="299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99592-3999-4D7A-9133-65B971FF1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7279" y="6438610"/>
            <a:ext cx="517187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F514-05B2-492A-8438-E60A2CA517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5" pos="7584" userDrawn="1">
          <p15:clr>
            <a:srgbClr val="F26B43"/>
          </p15:clr>
        </p15:guide>
        <p15:guide id="6" orient="horz" pos="2260" userDrawn="1">
          <p15:clr>
            <a:srgbClr val="F26B43"/>
          </p15:clr>
        </p15:guide>
        <p15:guide id="7" orient="horz" pos="4248" userDrawn="1">
          <p15:clr>
            <a:srgbClr val="F26B43"/>
          </p15:clr>
        </p15:guide>
        <p15:guide id="8" orient="horz" pos="72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orient="horz" pos="600" userDrawn="1">
          <p15:clr>
            <a:srgbClr val="F26B43"/>
          </p15:clr>
        </p15:guide>
        <p15:guide id="11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17BF-4A29-41D9-9B1E-5FB6F717C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for Public Health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0FCEE-F653-439A-8FB2-FDA0E23A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61767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08E5-8800-403F-BBAC-3C9F8684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 of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27D50-3F1C-4C92-B065-3810F996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numbers needed for the parameter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7E50-0199-4BBD-B917-908AA45C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322F0-B3DD-4E4C-9740-0E219936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CF906-36D0-4CCB-9D80-2EDA2B38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10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A5069-0295-4F0A-84D8-B72B5C4137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DDB81842-A309-4BF5-9D6B-5F4DBC35F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7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AEF7-FB17-4D70-8B91-F81D86D2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Data for the Study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E6C6-8DFA-4C30-AEAF-84BBFFD1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4719-D95F-451F-9454-A8C3F8AA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5AACE-9AED-466F-9377-85C2028D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CB43-8069-46F5-94A4-868DD877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11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A6DA6A-0126-4275-9226-7A56CDEA5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3F97182F-75C4-4AEB-84FA-9557A9DDC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2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7FDF-F5D6-412B-86CF-5B60E823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Session-1 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4524-5799-47EE-ADF7-20AA4C70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and parameters </a:t>
            </a:r>
          </a:p>
          <a:p>
            <a:pPr lvl="1"/>
            <a:r>
              <a:rPr lang="en-US" dirty="0"/>
              <a:t>Research question</a:t>
            </a:r>
          </a:p>
          <a:p>
            <a:pPr lvl="1"/>
            <a:r>
              <a:rPr lang="en-US" dirty="0"/>
              <a:t>Quantification of a research question</a:t>
            </a:r>
          </a:p>
          <a:p>
            <a:pPr lvl="1"/>
            <a:r>
              <a:rPr lang="en-US" dirty="0"/>
              <a:t>Measuring the outcome</a:t>
            </a:r>
          </a:p>
          <a:p>
            <a:pPr lvl="1"/>
            <a:r>
              <a:rPr lang="en-US" dirty="0"/>
              <a:t>Collecting data for the study parameters</a:t>
            </a:r>
          </a:p>
          <a:p>
            <a:pPr lvl="1"/>
            <a:r>
              <a:rPr lang="en-US" dirty="0"/>
              <a:t>The other factors</a:t>
            </a:r>
          </a:p>
          <a:p>
            <a:r>
              <a:rPr lang="en-US" dirty="0"/>
              <a:t>Sample and Estimators</a:t>
            </a:r>
          </a:p>
          <a:p>
            <a:r>
              <a:rPr lang="en-US" dirty="0"/>
              <a:t>Inference vs generalizability</a:t>
            </a:r>
          </a:p>
          <a:p>
            <a:r>
              <a:rPr lang="en-US" dirty="0"/>
              <a:t>Random sample</a:t>
            </a:r>
          </a:p>
          <a:p>
            <a:r>
              <a:rPr lang="en-US" dirty="0"/>
              <a:t>Source of biases in sampling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9478EB-7CBB-4915-AB24-FA95101DCF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135CE-3BA5-4B37-A6DE-CCF0AF73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014360-3A21-46D8-A02D-B3054977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CF2C-1F69-4FDA-9248-0E03F906BB3A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C87BA-C62C-47BB-A1FB-DE6E7C49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32FD34E-E504-4663-B4E1-09A1B1C7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5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279F-991B-435C-B984-8CED22D9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2733-CA29-4F95-A56F-E69B82E8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963038"/>
            <a:ext cx="11088413" cy="54758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population is the </a:t>
            </a:r>
            <a:r>
              <a:rPr lang="en-US" b="1" dirty="0"/>
              <a:t>complete collection of similar objects</a:t>
            </a:r>
            <a:r>
              <a:rPr lang="en-US" dirty="0"/>
              <a:t>, items, or events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a population, objects are comparable in terms of some characteristics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Example: Males of Bangladesh, all trees in Bangladesh.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Researchers </a:t>
            </a:r>
            <a:r>
              <a:rPr lang="en-US" b="1" i="1" dirty="0"/>
              <a:t>define</a:t>
            </a:r>
            <a:r>
              <a:rPr lang="en-US" dirty="0"/>
              <a:t> a population. Definition of population varies by the objectives of a research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population may vary by time and space. In that case, to define a population, a researcher should explicitly specify the time and place.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For example, females of Bangladesh, 2021.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Each object included in the population is a study unit. We call it a subject or study subject.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For the male population in Bangladesh, a male is a subject.</a:t>
            </a:r>
          </a:p>
          <a:p>
            <a:pPr lvl="1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F742FB-B95D-43B3-8E16-A8B980A1E1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12A49-A3B8-46E2-9BC4-3DB25AEF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C2D85C-3C54-4659-A91F-C30FA0BB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E676-9994-494C-96AE-0F32ED03026E}" type="datetime3">
              <a:rPr lang="en-US" smtClean="0"/>
              <a:t>30 November 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B68F4D-FB32-4590-8E85-3F5D5437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90235034-1B1B-4E8E-864C-C739D3D5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E8A5-2362-4BAE-AD08-9F3D79ED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6B57-3777-45D0-9BC0-A3E9863F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are the </a:t>
            </a:r>
            <a:r>
              <a:rPr lang="en-US" b="1" dirty="0"/>
              <a:t>measurable characteristics of subjects </a:t>
            </a:r>
            <a:r>
              <a:rPr lang="en-US" dirty="0"/>
              <a:t>in a population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average monthly income of females in Bangladesh, 2021.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 aims to know those measurable characteristics (parameters). A known parameter helps us to make decisions about the population.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number of cancer patient in Bangladesh could help us to plan for adequate cancer care setup in Bangladesh.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 kid garment industry needs an information about the weight distribution of children &lt;5 in Bangladesh.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Parameters are unknown constants that specifies the population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49DB0-606C-4E11-AEDF-AB937B29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B217-DCCE-4CDD-B5E0-B9BB5F2F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4B95-6767-4E57-8474-AA99AD61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4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3FD887-B791-4715-B36E-17EC84001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10D153E0-F0D9-48CC-8838-BD956536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71FB-2BF2-43BD-8848-7142F9BF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F3A9-6D8D-470E-A0A8-37CCAE1B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very first step of a scientific research method</a:t>
            </a:r>
          </a:p>
          <a:p>
            <a:r>
              <a:rPr lang="en-US" dirty="0"/>
              <a:t>A research ask questions about the parameter of a population</a:t>
            </a:r>
          </a:p>
          <a:p>
            <a:pPr lvl="1"/>
            <a:r>
              <a:rPr lang="en-US" dirty="0"/>
              <a:t>For example, what is the </a:t>
            </a:r>
            <a:r>
              <a:rPr lang="en-US" b="1" dirty="0"/>
              <a:t>prevalence</a:t>
            </a:r>
            <a:r>
              <a:rPr lang="en-US" dirty="0"/>
              <a:t> of cancer among people in Bangladesh</a:t>
            </a:r>
          </a:p>
          <a:p>
            <a:pPr lvl="1"/>
            <a:r>
              <a:rPr lang="en-US" dirty="0"/>
              <a:t>What is the yearly trend in cancer reporting in government facilities in Bangladesh</a:t>
            </a:r>
          </a:p>
          <a:p>
            <a:r>
              <a:rPr lang="en-US" dirty="0"/>
              <a:t>A question comes from the primary observations about the population</a:t>
            </a:r>
          </a:p>
          <a:p>
            <a:r>
              <a:rPr lang="en-US" dirty="0"/>
              <a:t>It is researcher's primary role to pose a research question. A statistician/biostatistician can help you define the study population, quantify the parameter, and restate your research question to proceed forward.</a:t>
            </a:r>
          </a:p>
          <a:p>
            <a:r>
              <a:rPr lang="en-US" dirty="0"/>
              <a:t>Next couple of slides we have introduced a few research questions and their relevant study populations and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1CAD-F45B-495C-BBF4-15140997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63FA-CFB3-405D-9676-634CF30B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0B4D-BAB4-4EE3-9959-16AC50A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5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B2866B-8A40-4A7D-AC2C-E549976523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B3C4964-B523-49F8-876F-8E994C59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D90-056B-4DE3-8CA7-5BCE1095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6B8A-E75A-4FD1-89BD-0FAF88D1C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level of CO</a:t>
            </a:r>
            <a:r>
              <a:rPr lang="en-US" baseline="-25000" dirty="0"/>
              <a:t>2</a:t>
            </a:r>
            <a:r>
              <a:rPr lang="en-US" dirty="0"/>
              <a:t> concentration in the atmosphere in 2021</a:t>
            </a:r>
          </a:p>
          <a:p>
            <a:r>
              <a:rPr lang="en-US" dirty="0"/>
              <a:t>What causes CO</a:t>
            </a:r>
            <a:r>
              <a:rPr lang="en-US" baseline="-25000" dirty="0"/>
              <a:t>2</a:t>
            </a:r>
            <a:r>
              <a:rPr lang="en-US" dirty="0"/>
              <a:t> concentration increase over the last 10 years in the atmosphere?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C1FD0F-F971-4858-83A8-91B28191C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209" y="962025"/>
            <a:ext cx="4344906" cy="43497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D0E12-6C4F-4882-A367-6DCD64FC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C2C28-4402-443F-9190-C2216A32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6E57-A9F8-4456-80FD-27632CE2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6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EE9A71-384B-4BA0-B3B6-57A19DB767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CFF80-68F3-4669-BAFB-5FF91E209C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world atmosphere is the population and level of CO2 is the parameter of the for these research questions.</a:t>
            </a:r>
          </a:p>
        </p:txBody>
      </p:sp>
      <p:pic>
        <p:nvPicPr>
          <p:cNvPr id="11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0F536580-F68F-4867-A0E3-ED2F1AB38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FC36-C2B9-4954-A09A-346157A5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374B-0C4A-42EF-B865-E5861DF49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breast cancer in Bangladesh in 2021</a:t>
            </a:r>
          </a:p>
          <a:p>
            <a:r>
              <a:rPr lang="en-US" dirty="0"/>
              <a:t>What are the main causes of breast cancer among women over age 40 in Bangladesh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41D40E-1693-4130-AB57-A7CE04CEB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2203" y="1393293"/>
            <a:ext cx="5236918" cy="348721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181ED-D5EC-44E2-A019-1F4D9B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A5E83-1801-43E0-BF54-F8A8E937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70AB-5C88-44EA-B132-9C810397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7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FD3AD0-CB67-4152-A0E8-9929FBDBA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27E730-17F8-4EAD-941C-895F18722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females in Bangladesh who are at risk of breast cancer until 2021. The prevalence, underlying causes are the parameter.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7B43F-452D-48E2-B908-F152D6A8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40" y="-726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5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8226-361C-4317-BB2A-B1E829AF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2C60-E089-4B1F-A257-F300FBB0F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prostate cancer in Bangladesh?</a:t>
            </a:r>
          </a:p>
          <a:p>
            <a:r>
              <a:rPr lang="en-US" dirty="0"/>
              <a:t>What is the risk of prostate cancer among Bangladeshi males?</a:t>
            </a:r>
          </a:p>
          <a:p>
            <a:r>
              <a:rPr lang="en-US" dirty="0"/>
              <a:t>What are the risk factors for the prostate cancer?</a:t>
            </a:r>
          </a:p>
          <a:p>
            <a:r>
              <a:rPr lang="en-US" dirty="0"/>
              <a:t>Which age male are at most risk of prostate cancer in Bangladesh?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51E0FD-5384-4EC6-834D-CEB1C6D5E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308219"/>
            <a:ext cx="5857875" cy="36573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C676-B1D6-4265-8EB2-9760CB85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0BE9-BA4C-456D-841B-BD50ED35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69F60-080E-47F0-8C28-BC288D21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8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B84A1C-1022-49D3-AE87-AF52E02621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A9234-B499-4C63-8C35-0B8C2B084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males of Bangladesh who are at risk prostate cancer. The average age at which males get prostate cancer is a 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1D529-06CD-41E6-A02A-EA2A70E1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970" y="1039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B424-C2B4-4CB1-9893-8475B044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A5A4-638A-40EB-9849-290483E190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COVID-19 incidence rate in Bangladesh in 2021</a:t>
            </a:r>
          </a:p>
          <a:p>
            <a:r>
              <a:rPr lang="en-US" dirty="0"/>
              <a:t>What is the risk factors for COVID-19 infection in Bangladesh</a:t>
            </a:r>
          </a:p>
          <a:p>
            <a:r>
              <a:rPr lang="en-US" dirty="0"/>
              <a:t>Which age group is most likely to get COVID-19 in Bangladesh</a:t>
            </a:r>
          </a:p>
          <a:p>
            <a:r>
              <a:rPr lang="en-US" dirty="0"/>
              <a:t>How many people are need to be vaccinated to control the spread of COVID-19 in Bangladesh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91862C-0AFD-439B-B4DB-1D416EFB66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004001"/>
            <a:ext cx="5857875" cy="4265797"/>
          </a:xfrm>
          <a:prstGeom prst="rect">
            <a:avLst/>
          </a:prstGeom>
        </p:spPr>
      </p:pic>
      <p:pic>
        <p:nvPicPr>
          <p:cNvPr id="12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F630074A-B154-4C75-B472-56C1465F63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63FEB8-39EA-4564-B894-ADC8C32649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population consists of all people in Bangladesh who are at risk of COVID-19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987B49-A239-41CB-8428-81F77BD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57E616-949B-478E-A344-9803A07C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169E-1AAB-49A8-A18F-30D64EF76B1F}" type="datetime3">
              <a:rPr lang="en-US" smtClean="0"/>
              <a:t>30 November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B5CB7B-4ABA-4FA3-BA8A-E1EB6A38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55241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725</Words>
  <Application>Microsoft Office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Statistics for Public Health Research</vt:lpstr>
      <vt:lpstr>Session-1 Table of Content</vt:lpstr>
      <vt:lpstr>Population </vt:lpstr>
      <vt:lpstr>Parameter</vt:lpstr>
      <vt:lpstr>Research Question </vt:lpstr>
      <vt:lpstr>Population Example</vt:lpstr>
      <vt:lpstr>Population Example</vt:lpstr>
      <vt:lpstr>Population Example</vt:lpstr>
      <vt:lpstr>Population Example</vt:lpstr>
      <vt:lpstr>Quantification of Research Questions</vt:lpstr>
      <vt:lpstr>Collecting Data for the Study 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A Yushuf Sharker</dc:creator>
  <cp:lastModifiedBy>Sharker, M A Yushuf</cp:lastModifiedBy>
  <cp:revision>56</cp:revision>
  <dcterms:created xsi:type="dcterms:W3CDTF">2021-11-28T02:30:44Z</dcterms:created>
  <dcterms:modified xsi:type="dcterms:W3CDTF">2021-11-30T19:56:17Z</dcterms:modified>
</cp:coreProperties>
</file>